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63" r:id="rId2"/>
    <p:sldId id="352" r:id="rId3"/>
    <p:sldId id="356" r:id="rId4"/>
    <p:sldId id="362" r:id="rId5"/>
    <p:sldId id="357" r:id="rId6"/>
    <p:sldId id="374" r:id="rId7"/>
    <p:sldId id="378" r:id="rId8"/>
    <p:sldId id="375" r:id="rId9"/>
    <p:sldId id="376" r:id="rId10"/>
    <p:sldId id="333" r:id="rId11"/>
    <p:sldId id="358" r:id="rId12"/>
    <p:sldId id="361" r:id="rId13"/>
    <p:sldId id="372" r:id="rId14"/>
    <p:sldId id="349" r:id="rId15"/>
    <p:sldId id="373" r:id="rId16"/>
    <p:sldId id="377" r:id="rId17"/>
    <p:sldId id="379" r:id="rId18"/>
    <p:sldId id="380" r:id="rId19"/>
    <p:sldId id="363" r:id="rId20"/>
  </p:sldIdLst>
  <p:sldSz cx="12192000" cy="6858000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9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0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36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938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655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312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653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4134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060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87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3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81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69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14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70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28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62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6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24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CC6048-85B7-4F61-A446-1913D696EA86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56F5071-7463-4666-B0BC-C220A50FAA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9393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osurburo.krasnodar.ru/pravovoe-prosveshchenie/grafik-provedeniya-vyezdnykh-dney-okazaniya-besplatnoy-yuridicheskoy-pomoshchi/" TargetMode="External"/><Relationship Id="rId2" Type="http://schemas.openxmlformats.org/officeDocument/2006/relationships/hyperlink" Target="https://gosurburo.krasnodar.ru/ostavit-obrashchenie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gosurburo.krasnodar.ru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dmkrai.krasnodar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789" y="87025"/>
            <a:ext cx="2416422" cy="2577517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382596" y="1994482"/>
            <a:ext cx="10989578" cy="25775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400" b="1" dirty="0">
                <a:solidFill>
                  <a:srgbClr val="C00000"/>
                </a:solidFill>
              </a:rPr>
              <a:t>Об оказании бесплатной </a:t>
            </a:r>
          </a:p>
          <a:p>
            <a:pPr algn="ctr"/>
            <a:r>
              <a:rPr lang="ru-RU" sz="4400" b="1" dirty="0">
                <a:solidFill>
                  <a:srgbClr val="C00000"/>
                </a:solidFill>
              </a:rPr>
              <a:t>юридической помощи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ru-RU" sz="4400" b="1" dirty="0">
                <a:solidFill>
                  <a:srgbClr val="C00000"/>
                </a:solidFill>
              </a:rPr>
              <a:t>на </a:t>
            </a:r>
          </a:p>
          <a:p>
            <a:pPr algn="ctr"/>
            <a:r>
              <a:rPr lang="ru-RU" sz="4400" b="1" dirty="0">
                <a:solidFill>
                  <a:srgbClr val="C00000"/>
                </a:solidFill>
              </a:rPr>
              <a:t>территории Краснодарского края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370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400806" y="1353571"/>
            <a:ext cx="5346937" cy="5803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6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На личном приеме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42306" y="3346398"/>
            <a:ext cx="5495193" cy="6475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6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направив обращение на электронную почту </a:t>
            </a:r>
            <a:r>
              <a:rPr lang="ru-RU" sz="1600" b="1" dirty="0">
                <a:solidFill>
                  <a:srgbClr val="C00000"/>
                </a:solidFill>
              </a:rPr>
              <a:t>info@gosurburo.krasnodar.ru</a:t>
            </a:r>
            <a:endParaRPr lang="ru-RU" sz="1200" b="1" dirty="0">
              <a:solidFill>
                <a:srgbClr val="C00000"/>
              </a:solidFill>
            </a:endParaRPr>
          </a:p>
          <a:p>
            <a:pPr algn="ctr"/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42306" y="4176949"/>
            <a:ext cx="5495194" cy="92355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</a:rPr>
              <a:t>направив обращения через </a:t>
            </a:r>
            <a:r>
              <a:rPr lang="ru-RU" sz="1400" b="1" dirty="0">
                <a:solidFill>
                  <a:srgbClr val="C00000"/>
                </a:solidFill>
              </a:rPr>
              <a:t>онлайн-форму</a:t>
            </a:r>
            <a:r>
              <a:rPr lang="ru-RU" sz="1400" b="1" dirty="0">
                <a:solidFill>
                  <a:srgbClr val="002060"/>
                </a:solidFill>
              </a:rPr>
              <a:t> на официальном сайте Учреждения</a:t>
            </a:r>
          </a:p>
          <a:p>
            <a:pPr algn="ctr"/>
            <a:r>
              <a:rPr lang="en-US" sz="1200" b="1" dirty="0">
                <a:solidFill>
                  <a:srgbClr val="002060"/>
                </a:solidFill>
                <a:hlinkClick r:id="rId2"/>
              </a:rPr>
              <a:t>https://gosurburo.krasnodar.ru/ostavit-obrashchenie/</a:t>
            </a: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34525" y="2205908"/>
            <a:ext cx="5495192" cy="9069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600" b="1" dirty="0">
              <a:solidFill>
                <a:srgbClr val="002060"/>
              </a:solidFill>
            </a:endParaRPr>
          </a:p>
          <a:p>
            <a:pPr algn="ctr"/>
            <a:endParaRPr lang="ru-RU" sz="16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направив письменное обращение по почте: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C00000"/>
                </a:solidFill>
              </a:rPr>
              <a:t>350000, г. Краснодар, ул. Октябрьская д. 68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44258" y="1353571"/>
            <a:ext cx="5455958" cy="5803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6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По телефону Учреждения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8(861)992-48-63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00806" y="4490789"/>
            <a:ext cx="5365743" cy="16499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endParaRPr lang="ru-RU" sz="1600" b="1" dirty="0">
              <a:solidFill>
                <a:srgbClr val="002060"/>
              </a:solidFill>
            </a:endParaRPr>
          </a:p>
          <a:p>
            <a:pPr algn="ctr"/>
            <a:endParaRPr lang="ru-RU" sz="1600" b="1" dirty="0">
              <a:solidFill>
                <a:srgbClr val="002060"/>
              </a:solidFill>
            </a:endParaRPr>
          </a:p>
          <a:p>
            <a:pPr algn="ctr"/>
            <a:r>
              <a:rPr lang="ru-RU" sz="1500" b="1" dirty="0">
                <a:solidFill>
                  <a:srgbClr val="002060"/>
                </a:solidFill>
              </a:rPr>
              <a:t>выездные дни оказания БЮП в муниципальных образованиях (график выездных дней размещен на официальном сайте Учреждения</a:t>
            </a:r>
          </a:p>
          <a:p>
            <a:pPr algn="ctr"/>
            <a:r>
              <a:rPr lang="en-US" sz="1400" b="1" dirty="0">
                <a:solidFill>
                  <a:srgbClr val="002060"/>
                </a:solidFill>
                <a:hlinkClick r:id="rId3"/>
              </a:rPr>
              <a:t>https://gosurburo.krasnodar.ru/pravovoe-prosveshchenie/grafik-provedeniya-vyezdnykh-dney-okazaniya-besplatnoy-yuridicheskoy-pomoshchi/</a:t>
            </a:r>
            <a:r>
              <a:rPr lang="ru-RU" sz="1400" b="1" dirty="0">
                <a:solidFill>
                  <a:srgbClr val="002060"/>
                </a:solidFill>
              </a:rPr>
              <a:t>)</a:t>
            </a:r>
            <a:endParaRPr lang="ru-RU" sz="20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rgbClr val="C0000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19612" y="3304797"/>
            <a:ext cx="5346937" cy="9058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дистанционный прием граждан из муниципальных образований в режиме видеоконференцсвязи</a:t>
            </a:r>
            <a:endParaRPr lang="ru-RU" sz="1600" b="1" dirty="0">
              <a:solidFill>
                <a:srgbClr val="C0000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19612" y="2194436"/>
            <a:ext cx="5346937" cy="9058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600" b="1" dirty="0">
              <a:solidFill>
                <a:srgbClr val="002060"/>
              </a:solidFill>
            </a:endParaRPr>
          </a:p>
          <a:p>
            <a:pPr algn="ctr"/>
            <a:endParaRPr lang="ru-RU" sz="1600" b="1" dirty="0">
              <a:solidFill>
                <a:srgbClr val="002060"/>
              </a:solidFill>
            </a:endParaRPr>
          </a:p>
          <a:p>
            <a:pPr algn="ctr"/>
            <a:endParaRPr lang="ru-RU" sz="3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прием по месту размещения подразделений</a:t>
            </a:r>
          </a:p>
          <a:p>
            <a:pPr algn="ctr"/>
            <a:endParaRPr lang="ru-RU" sz="900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(перечень размещен на официальном сайте Учреждения </a:t>
            </a:r>
            <a:r>
              <a:rPr lang="en-US" sz="1600" b="1" dirty="0">
                <a:solidFill>
                  <a:srgbClr val="002060"/>
                </a:solidFill>
                <a:hlinkClick r:id="rId4"/>
              </a:rPr>
              <a:t>https://gosurburo.krasnodar.ru/</a:t>
            </a:r>
            <a:r>
              <a:rPr lang="ru-RU" sz="1600" b="1" dirty="0">
                <a:solidFill>
                  <a:srgbClr val="002060"/>
                </a:solidFill>
              </a:rPr>
              <a:t>)</a:t>
            </a:r>
          </a:p>
          <a:p>
            <a:pPr algn="ctr"/>
            <a:endParaRPr lang="ru-RU" sz="1600" b="1" dirty="0">
              <a:solidFill>
                <a:srgbClr val="C00000"/>
              </a:solidFill>
            </a:endParaRPr>
          </a:p>
          <a:p>
            <a:pPr algn="just"/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xmlns="" id="{EA22AC3D-A956-95C5-7A8C-7BB415673543}"/>
              </a:ext>
            </a:extLst>
          </p:cNvPr>
          <p:cNvSpPr txBox="1">
            <a:spLocks/>
          </p:cNvSpPr>
          <p:nvPr/>
        </p:nvSpPr>
        <p:spPr>
          <a:xfrm>
            <a:off x="266302" y="250624"/>
            <a:ext cx="11617667" cy="9320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>
                <a:solidFill>
                  <a:srgbClr val="C00000"/>
                </a:solidFill>
              </a:rPr>
              <a:t>Как получить бесплатную юридическую помощь в государственном юридическом бюро Краснодарского края?</a:t>
            </a:r>
          </a:p>
        </p:txBody>
      </p:sp>
    </p:spTree>
    <p:extLst>
      <p:ext uri="{BB962C8B-B14F-4D97-AF65-F5344CB8AC3E}">
        <p14:creationId xmlns:p14="http://schemas.microsoft.com/office/powerpoint/2010/main" val="37685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1">
            <a:extLst>
              <a:ext uri="{FF2B5EF4-FFF2-40B4-BE49-F238E27FC236}">
                <a16:creationId xmlns:a16="http://schemas.microsoft.com/office/drawing/2014/main" xmlns="" id="{D1752DBD-FC50-4764-A8A8-77CF90D9AF2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680" y="1636502"/>
            <a:ext cx="11194211" cy="50663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Особенности</a:t>
            </a:r>
            <a:r>
              <a:rPr lang="ru-RU" sz="2600" b="1" dirty="0">
                <a:solidFill>
                  <a:schemeClr val="bg2"/>
                </a:solidFill>
                <a:latin typeface="Arial" panose="020B0604020202020204" pitchFamily="34" charset="0"/>
              </a:rPr>
              <a:t>: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chemeClr val="bg2"/>
                </a:solidFill>
                <a:latin typeface="Arial" panose="020B0604020202020204" pitchFamily="34" charset="0"/>
              </a:rPr>
              <a:t>принадлежность гражданина к категории граждан, имеющих право на получение бесплатной юридической помощи                          (ч. 1 ст. 20 Федерального закона № 324-ФЗ,                                                 ст. 4.1 Закона Краснодарского края № 2697-КЗ)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rgbClr val="C00000"/>
                </a:solidFill>
                <a:latin typeface="Arial" panose="020B0604020202020204" pitchFamily="34" charset="0"/>
              </a:rPr>
              <a:t>+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chemeClr val="bg2"/>
                </a:solidFill>
                <a:latin typeface="Arial" panose="020B0604020202020204" pitchFamily="34" charset="0"/>
              </a:rPr>
              <a:t>соответствие вопроса установленному перечню случаев оказания бесплатной юридической помощи (ч. 2, 3 ст. 20 Федерального закона № 324-ФЗ)</a:t>
            </a:r>
          </a:p>
          <a:p>
            <a:endParaRPr lang="ru-RU" sz="2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25EDE2DF-705B-4339-ADD6-11CBED8ED298}"/>
              </a:ext>
            </a:extLst>
          </p:cNvPr>
          <p:cNvSpPr txBox="1">
            <a:spLocks/>
          </p:cNvSpPr>
          <p:nvPr/>
        </p:nvSpPr>
        <p:spPr>
          <a:xfrm>
            <a:off x="142611" y="167780"/>
            <a:ext cx="11532568" cy="11163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>
                <a:solidFill>
                  <a:srgbClr val="C00000"/>
                </a:solidFill>
              </a:rPr>
              <a:t>Оказание бесплатной юридической помощи 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</a:rPr>
              <a:t>государственным юридическим бюро, </a:t>
            </a:r>
            <a:r>
              <a:rPr lang="ru-RU" sz="2800" b="1" dirty="0" smtClean="0">
                <a:solidFill>
                  <a:srgbClr val="C00000"/>
                </a:solidFill>
              </a:rPr>
              <a:t>адвокатами: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20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C888281-21B1-46B4-8069-819188F753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432032"/>
            <a:ext cx="8867164" cy="25942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Категории граждан, имеющих право на получение бесплатной юридической помощи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2"/>
                </a:solidFill>
                <a:latin typeface="Arial" panose="020B0604020202020204" pitchFamily="34" charset="0"/>
              </a:rPr>
              <a:t>ч.1 ст. 20 Федерального закона № 324-Ф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2"/>
                </a:solidFill>
                <a:latin typeface="Arial" panose="020B0604020202020204" pitchFamily="34" charset="0"/>
              </a:rPr>
              <a:t>ст. 4.1 Закона Краснодарского края № 2697-КЗ</a:t>
            </a:r>
            <a:endParaRPr lang="ru-RU" sz="2800" b="1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51495DC2-5F8A-4191-A043-B454764E5598}"/>
              </a:ext>
            </a:extLst>
          </p:cNvPr>
          <p:cNvSpPr txBox="1">
            <a:spLocks/>
          </p:cNvSpPr>
          <p:nvPr/>
        </p:nvSpPr>
        <p:spPr>
          <a:xfrm>
            <a:off x="3422709" y="3318235"/>
            <a:ext cx="8335196" cy="2958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Перечень случаев оказания бесплатной юридической помощи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2"/>
                </a:solidFill>
                <a:latin typeface="Arial" panose="020B0604020202020204" pitchFamily="34" charset="0"/>
              </a:rPr>
              <a:t>ч.2 и 3 ст. 20 Федерального закона № 324-Ф</a:t>
            </a:r>
          </a:p>
        </p:txBody>
      </p:sp>
    </p:spTree>
    <p:extLst>
      <p:ext uri="{BB962C8B-B14F-4D97-AF65-F5344CB8AC3E}">
        <p14:creationId xmlns:p14="http://schemas.microsoft.com/office/powerpoint/2010/main" val="3284203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0396" y="764600"/>
            <a:ext cx="11291207" cy="526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35661">
              <a:buClr>
                <a:srgbClr val="5FCBEF"/>
              </a:buClr>
              <a:buSzPct val="80000"/>
              <a:buFont typeface="Noto Sans Symbols"/>
              <a:buChar char="►"/>
            </a:pPr>
            <a:r>
              <a:rPr lang="ru-RU" sz="1600" b="1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малоимущие граждане;</a:t>
            </a:r>
            <a:endParaRPr lang="ru-RU" sz="1600" dirty="0">
              <a:solidFill>
                <a:schemeClr val="bg2"/>
              </a:solidFill>
            </a:endParaRPr>
          </a:p>
          <a:p>
            <a:pPr marL="342900" lvl="0" indent="-335661">
              <a:spcBef>
                <a:spcPts val="1000"/>
              </a:spcBef>
              <a:buClr>
                <a:srgbClr val="5FCBEF"/>
              </a:buClr>
              <a:buSzPct val="80000"/>
              <a:buFont typeface="Noto Sans Symbols"/>
              <a:buChar char="►"/>
            </a:pPr>
            <a:r>
              <a:rPr lang="ru-RU" sz="1600" b="1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инвалиды I и II группы;</a:t>
            </a:r>
          </a:p>
          <a:p>
            <a:pPr marL="342900" lvl="0" indent="-335661">
              <a:spcBef>
                <a:spcPts val="1000"/>
              </a:spcBef>
              <a:buClr>
                <a:srgbClr val="5FCBEF"/>
              </a:buClr>
              <a:buSzPct val="80000"/>
              <a:buFont typeface="Noto Sans Symbols"/>
              <a:buChar char="►"/>
            </a:pPr>
            <a:r>
              <a:rPr lang="ru-RU" sz="1600" b="1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ветераны ВОВ, Герои РФ, Герои Советского Союза, Герои Социалистического Труда, Герои Труда РФ;</a:t>
            </a:r>
          </a:p>
          <a:p>
            <a:pPr marL="342900" lvl="0" indent="-335661">
              <a:spcBef>
                <a:spcPts val="1000"/>
              </a:spcBef>
              <a:buClr>
                <a:srgbClr val="5FCBEF"/>
              </a:buClr>
              <a:buSzPct val="80000"/>
              <a:buFont typeface="Noto Sans Symbols"/>
              <a:buChar char="►"/>
            </a:pPr>
            <a:r>
              <a:rPr lang="ru-RU" sz="1600" b="1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дети-инвалиды, дети-сироты, дети, оставшиеся без попечения родителей, лица из числа детей-сирот и детей, оставшихся без попечения родителей, а также их законные представители и представители;</a:t>
            </a:r>
          </a:p>
          <a:p>
            <a:pPr marL="342900" lvl="0" indent="-335661">
              <a:spcBef>
                <a:spcPts val="1000"/>
              </a:spcBef>
              <a:buClr>
                <a:srgbClr val="5FCBEF"/>
              </a:buClr>
              <a:buSzPct val="80000"/>
              <a:buFont typeface="Noto Sans Symbols"/>
              <a:buChar char="►"/>
            </a:pPr>
            <a:r>
              <a:rPr lang="ru-RU" sz="1600" b="1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лица, желающие принять на воспитание в свою семью ребенка, оставшегося без попечения родителей (по вопросам устройства ребенка на воспитание в семью);</a:t>
            </a:r>
          </a:p>
          <a:p>
            <a:pPr marL="342900" lvl="0" indent="-335661">
              <a:lnSpc>
                <a:spcPts val="15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Noto Sans Symbols"/>
              <a:buChar char="►"/>
            </a:pPr>
            <a:r>
              <a:rPr lang="ru-RU" sz="1600" b="1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усыновители (по вопросам обеспечения и защиты прав и законных интересов усыновленных детей);</a:t>
            </a:r>
            <a:endParaRPr lang="ru-RU" sz="1600" dirty="0">
              <a:solidFill>
                <a:schemeClr val="bg2"/>
              </a:solidFill>
            </a:endParaRPr>
          </a:p>
          <a:p>
            <a:pPr marL="342900" lvl="0" indent="-335661">
              <a:spcBef>
                <a:spcPts val="1000"/>
              </a:spcBef>
              <a:buClr>
                <a:srgbClr val="5FCBEF"/>
              </a:buClr>
              <a:buSzPct val="80000"/>
              <a:buFont typeface="Noto Sans Symbols"/>
              <a:buChar char="►"/>
            </a:pPr>
            <a:r>
              <a:rPr lang="ru-RU" sz="1600" b="1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признанные судом недееспособными граждане, а также их законные представители;</a:t>
            </a:r>
            <a:endParaRPr lang="ru-RU" sz="1600" dirty="0">
              <a:solidFill>
                <a:schemeClr val="bg2"/>
              </a:solidFill>
            </a:endParaRPr>
          </a:p>
          <a:p>
            <a:pPr marL="342900" lvl="0" indent="-335661">
              <a:spcBef>
                <a:spcPts val="1000"/>
              </a:spcBef>
              <a:buClr>
                <a:srgbClr val="5FCBEF"/>
              </a:buClr>
              <a:buSzPct val="80000"/>
              <a:buFont typeface="Noto Sans Symbols"/>
              <a:buChar char="►"/>
            </a:pPr>
            <a:r>
              <a:rPr lang="ru-RU" sz="1600" b="1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граждане, пострадавшие,  в результате ЧС; </a:t>
            </a:r>
          </a:p>
          <a:p>
            <a:pPr marL="342900" lvl="0" indent="-335661">
              <a:spcBef>
                <a:spcPts val="1000"/>
              </a:spcBef>
              <a:buClr>
                <a:srgbClr val="5FCBEF"/>
              </a:buClr>
              <a:buSzPct val="80000"/>
              <a:buFont typeface="Noto Sans Symbols"/>
              <a:buChar char="►"/>
            </a:pPr>
            <a:r>
              <a:rPr lang="ru-RU" sz="1600" b="1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граждане пожилого возраста и инвалиды, проживающие в организациях социального обслуживания;</a:t>
            </a:r>
            <a:endParaRPr lang="ru-RU" sz="1600" dirty="0">
              <a:solidFill>
                <a:schemeClr val="bg2"/>
              </a:solidFill>
            </a:endParaRPr>
          </a:p>
          <a:p>
            <a:pPr marL="342900" lvl="0" indent="-335661">
              <a:spcBef>
                <a:spcPts val="1000"/>
              </a:spcBef>
              <a:buClr>
                <a:srgbClr val="5FCBEF"/>
              </a:buClr>
              <a:buSzPct val="80000"/>
              <a:buFont typeface="Noto Sans Symbols"/>
              <a:buChar char="►"/>
            </a:pPr>
            <a:r>
              <a:rPr lang="ru-RU" sz="1600" b="1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несовершеннолетние, содержащиеся в учреждениях системы профилактики безнадзорности и правонарушений несовершеннолетних, и несовершеннолетние, отбывающие наказание в местах лишения свободы, а также их законные представители и представители;</a:t>
            </a:r>
          </a:p>
          <a:p>
            <a:pPr marL="342900" lvl="0" indent="-335661">
              <a:spcBef>
                <a:spcPts val="1000"/>
              </a:spcBef>
              <a:buClr>
                <a:srgbClr val="5FCBEF"/>
              </a:buClr>
              <a:buSzPct val="80000"/>
              <a:buFont typeface="Noto Sans Symbols"/>
              <a:buChar char="►"/>
            </a:pPr>
            <a:r>
              <a:rPr lang="ru-RU" sz="1600" b="1" dirty="0">
                <a:solidFill>
                  <a:schemeClr val="bg2"/>
                </a:solidFill>
                <a:latin typeface="Trebuchet MS"/>
                <a:ea typeface="Trebuchet MS"/>
                <a:cs typeface="Trebuchet MS"/>
                <a:sym typeface="Trebuchet MS"/>
              </a:rPr>
              <a:t>граждане, имеющие право на бесплатную юридическую помощь в соответствии с Законом РФ от 02.07.1992 № 3185-1 «О психиатрической помощи и гарантиях прав граждан при ее оказании».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63486" y="93102"/>
            <a:ext cx="98542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Категории граждан, имеющих право на получение бесплатной юридической помощи в соответствии с ч.1 ст. 20 Федерального закона № 324-ФЗ</a:t>
            </a:r>
          </a:p>
          <a:p>
            <a:pPr algn="ctr"/>
            <a:endParaRPr lang="ru-RU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13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562187" y="1141310"/>
            <a:ext cx="9758305" cy="7384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+mn-cs"/>
              </a:rPr>
              <a:t>Категории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+mn-cs"/>
              </a:rPr>
              <a:t>граждан, имеющих право на получение бесплатной юридической помощи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+mn-cs"/>
              </a:rPr>
              <a:t>в соответствии с Законом Краснодарского края № 2697-КЗ: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Объект 1"/>
          <p:cNvSpPr txBox="1">
            <a:spLocks/>
          </p:cNvSpPr>
          <p:nvPr/>
        </p:nvSpPr>
        <p:spPr>
          <a:xfrm>
            <a:off x="377630" y="1984011"/>
            <a:ext cx="11020161" cy="45426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r>
              <a:rPr lang="ru-RU" sz="2000" b="1" dirty="0">
                <a:solidFill>
                  <a:schemeClr val="bg2"/>
                </a:solidFill>
                <a:latin typeface="Arial" panose="020B0604020202020204" pitchFamily="34" charset="0"/>
              </a:rPr>
              <a:t>- граждане, имеющие трех и более детей;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r>
              <a:rPr lang="ru-RU" sz="2000" b="1" dirty="0">
                <a:solidFill>
                  <a:schemeClr val="bg2"/>
                </a:solidFill>
                <a:latin typeface="Arial" panose="020B0604020202020204" pitchFamily="34" charset="0"/>
              </a:rPr>
              <a:t>- вдовы (вдовцы), не вступившие в новый брак, имеющие несовершеннолетнего(их) ребенка (детей);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r>
              <a:rPr lang="ru-RU" sz="2000" b="1" dirty="0">
                <a:solidFill>
                  <a:schemeClr val="bg2"/>
                </a:solidFill>
                <a:latin typeface="Arial" panose="020B0604020202020204" pitchFamily="34" charset="0"/>
              </a:rPr>
              <a:t>- неработающие граждане, получающие страховую пенсию по старости, а также граждане, достигшие возраста 80 лет;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r>
              <a:rPr lang="ru-RU" sz="2000" b="1" dirty="0">
                <a:solidFill>
                  <a:schemeClr val="bg2"/>
                </a:solidFill>
                <a:latin typeface="Arial" panose="020B0604020202020204" pitchFamily="34" charset="0"/>
              </a:rPr>
              <a:t>- ветераны боевых действий;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r>
              <a:rPr lang="ru-RU" sz="2000" b="1" dirty="0">
                <a:solidFill>
                  <a:schemeClr val="bg2"/>
                </a:solidFill>
                <a:latin typeface="Arial" panose="020B0604020202020204" pitchFamily="34" charset="0"/>
              </a:rPr>
              <a:t>- проживающие на территории Краснодарского края бывшие несовершеннолетние узники концлагерей, гетто, других мест принудительного содержания, созданных фашистами и их союзниками в период второй мировой войны, признанные инвалидами;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r>
              <a:rPr lang="ru-RU" sz="2000" b="1" dirty="0">
                <a:solidFill>
                  <a:schemeClr val="bg2"/>
                </a:solidFill>
                <a:latin typeface="Arial" panose="020B0604020202020204" pitchFamily="34" charset="0"/>
              </a:rPr>
              <a:t>- беременные женщины и женщины, имеющие детей в возрасте до трех </a:t>
            </a:r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лет;</a:t>
            </a:r>
            <a:endParaRPr lang="ru-RU" sz="2000" b="1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r>
              <a:rPr lang="ru-RU" sz="2000" b="1" dirty="0">
                <a:solidFill>
                  <a:schemeClr val="bg2"/>
                </a:solidFill>
                <a:latin typeface="Arial" panose="020B0604020202020204" pitchFamily="34" charset="0"/>
              </a:rPr>
              <a:t>- неработающие граждане, достигшие возраста 60 и 55 лет (соответственно мужчины и женщины).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96090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60;p22"/>
          <p:cNvSpPr txBox="1"/>
          <p:nvPr/>
        </p:nvSpPr>
        <p:spPr>
          <a:xfrm>
            <a:off x="328664" y="179614"/>
            <a:ext cx="11485057" cy="781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Century Gothic"/>
              <a:buNone/>
            </a:pPr>
            <a:r>
              <a:rPr lang="ru-RU" sz="2000" b="1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Бесплатная юридическая помощь </a:t>
            </a:r>
            <a:r>
              <a:rPr lang="ru-RU" sz="2000" b="1" dirty="0" smtClean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оказывается адвокатами и государственным юридическим бюро Краснодарского края в </a:t>
            </a:r>
            <a:r>
              <a:rPr lang="ru-RU" sz="2000" b="1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следующих случаях:</a:t>
            </a:r>
            <a:endParaRPr dirty="0"/>
          </a:p>
        </p:txBody>
      </p:sp>
      <p:sp>
        <p:nvSpPr>
          <p:cNvPr id="5" name="Google Shape;461;p22"/>
          <p:cNvSpPr txBox="1"/>
          <p:nvPr/>
        </p:nvSpPr>
        <p:spPr>
          <a:xfrm>
            <a:off x="328664" y="1020849"/>
            <a:ext cx="11746314" cy="5232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⮚"/>
            </a:pPr>
            <a:endParaRPr lang="ru-RU" sz="1600" b="1" dirty="0" smtClean="0">
              <a:solidFill>
                <a:schemeClr val="bg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lvl="0" indent="-285750"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</a:rPr>
              <a:t>заключение, изменение, расторжение, признание недействительными сделок с недвижимым имуществом, государственная регистрация прав на недвижимое имущество и сделок с ним (в случае, если квартира, жилой дом или их части являются единственным жилым помещением гражданина и его семьи</a:t>
            </a:r>
            <a:r>
              <a:rPr lang="ru-RU" sz="1600" b="1" dirty="0" smtClean="0">
                <a:solidFill>
                  <a:schemeClr val="bg2"/>
                </a:solidFill>
              </a:rPr>
              <a:t>);</a:t>
            </a:r>
          </a:p>
          <a:p>
            <a:pPr marL="285750" marR="0" lvl="0" indent="-285750" algn="l" rtl="0"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 smtClean="0">
                <a:solidFill>
                  <a:schemeClr val="bg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признание </a:t>
            </a:r>
            <a:r>
              <a:rPr lang="ru-RU" sz="1600" b="1" dirty="0">
                <a:solidFill>
                  <a:schemeClr val="bg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права на жилое помещение, предоставление жилого помещения по договорам социального найма, найма специализированного жилого помещения для детей-сирот и детей, оставшихся без попечения родителей, лиц из их числа, расторжение и прекращение договора социального найма, выселение из жилого помещения (единственного для гражданина и его семьи), расторжение и прекращение договора найма специализированного жилого помещения, предназначенного для проживания детей-сирот и детей, оставшихся без попечения родителей, лиц из числа таких детей, выселение из указанного жилого помещения;</a:t>
            </a:r>
            <a:endParaRPr sz="1600" dirty="0">
              <a:solidFill>
                <a:schemeClr val="bg2"/>
              </a:solidFill>
            </a:endParaRPr>
          </a:p>
          <a:p>
            <a:pPr marL="285750" marR="0" lvl="0" indent="-285750" algn="l" rtl="0"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признание и сохранение права собственности на земельный участок, постоянного (бессрочного) пользования, пожизненного наследуемого владения (если на земельном участке или его части находится единственное жилое помещение гражданина и его семьи);</a:t>
            </a:r>
            <a:endParaRPr sz="1600" dirty="0">
              <a:solidFill>
                <a:schemeClr val="bg2"/>
              </a:solidFill>
            </a:endParaRPr>
          </a:p>
          <a:p>
            <a:pPr marL="285750" marR="0" lvl="0" indent="-285750" algn="l" rtl="0"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защита прав потребителей (в части коммунальных услуг);</a:t>
            </a:r>
            <a:endParaRPr sz="1600" dirty="0">
              <a:solidFill>
                <a:schemeClr val="bg2"/>
              </a:solidFill>
            </a:endParaRPr>
          </a:p>
          <a:p>
            <a:pPr marL="285750" marR="0" lvl="0" indent="-285750" algn="l" rtl="0"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отказ от заключения трудового договора, нарушающего гарантии, установленные ТК РФ, восстановление на работе, взыскание заработка, компенсации морального вреда, причиненного работодателем;</a:t>
            </a:r>
            <a:endParaRPr sz="1600" dirty="0">
              <a:solidFill>
                <a:schemeClr val="bg2"/>
              </a:solidFill>
            </a:endParaRPr>
          </a:p>
          <a:p>
            <a:pPr marL="285750" marR="0" lvl="0" indent="-285750" algn="l" rtl="0"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признание гражданина безработным и установление пособия по безработице;</a:t>
            </a:r>
            <a:endParaRPr sz="1600" dirty="0">
              <a:solidFill>
                <a:schemeClr val="bg2"/>
              </a:solidFill>
            </a:endParaRPr>
          </a:p>
          <a:p>
            <a:pPr marL="285750" marR="0" lvl="0" indent="-285750" algn="l" rtl="0"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возмещение вреда, причиненного смертью кормильца, увечьем или иным повреждением здоровья, связанным с трудовой деятельностью или чрезвычайной ситуацией;</a:t>
            </a:r>
            <a:endParaRPr sz="1600" dirty="0">
              <a:solidFill>
                <a:schemeClr val="bg2"/>
              </a:solidFill>
            </a:endParaRPr>
          </a:p>
          <a:p>
            <a:pPr marL="0" marR="0" lvl="0" indent="0" algn="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endParaRPr sz="1800" dirty="0">
              <a:solidFill>
                <a:srgbClr val="FEFEFE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07431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60;p22"/>
          <p:cNvSpPr txBox="1"/>
          <p:nvPr/>
        </p:nvSpPr>
        <p:spPr>
          <a:xfrm>
            <a:off x="353157" y="0"/>
            <a:ext cx="11485057" cy="781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>
              <a:buClr>
                <a:srgbClr val="C00000"/>
              </a:buClr>
              <a:buSzPts val="2000"/>
            </a:pPr>
            <a:r>
              <a:rPr lang="ru-RU" sz="2000" b="1" dirty="0">
                <a:solidFill>
                  <a:srgbClr val="C00000"/>
                </a:solidFill>
                <a:ea typeface="Century Gothic"/>
                <a:cs typeface="Century Gothic"/>
                <a:sym typeface="Century Gothic"/>
              </a:rPr>
              <a:t>Бесплатная юридическая помощь оказывается адвокатами и государственным юридическим бюро Краснодарского края в следующих случаях: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8245" y="820626"/>
            <a:ext cx="10817678" cy="5904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ea typeface="Century Gothic"/>
                <a:cs typeface="Century Gothic"/>
                <a:sym typeface="Century Gothic"/>
              </a:rPr>
              <a:t>предоставление мер соц. поддержки, оказание малоимущим гражданам  государственной социальной помощи, предоставление субсидий на оплату жилого помещения и коммунальных услуг;</a:t>
            </a:r>
            <a:endParaRPr lang="ru-RU" sz="1600" dirty="0">
              <a:solidFill>
                <a:schemeClr val="bg2"/>
              </a:solidFill>
            </a:endParaRPr>
          </a:p>
          <a:p>
            <a:pPr marL="285750" lvl="0" indent="-285750">
              <a:spcBef>
                <a:spcPts val="500"/>
              </a:spcBef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ea typeface="Century Gothic"/>
                <a:cs typeface="Century Gothic"/>
                <a:sym typeface="Century Gothic"/>
              </a:rPr>
              <a:t>назначение, перерасчет и взыскание страховых пенсий по старости, инвалидности и по случаю потери кормильца, пособий по временной нетрудоспособности, беременности и родам, безработице, в связи с трудовым увечьем или профзаболеванием, пособий при рождении ребенка, по уходу за ребенком, социального пособия на погребение;</a:t>
            </a:r>
            <a:endParaRPr lang="ru-RU" sz="1600" dirty="0">
              <a:solidFill>
                <a:schemeClr val="bg2"/>
              </a:solidFill>
            </a:endParaRPr>
          </a:p>
          <a:p>
            <a:pPr marL="285750" lvl="0" indent="-285750">
              <a:spcBef>
                <a:spcPts val="500"/>
              </a:spcBef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ea typeface="Century Gothic"/>
                <a:cs typeface="Century Gothic"/>
                <a:sym typeface="Century Gothic"/>
              </a:rPr>
              <a:t>установление и оспаривание отцовства (материнства), взыскание алиментов;</a:t>
            </a:r>
            <a:endParaRPr lang="ru-RU" sz="1600" dirty="0">
              <a:solidFill>
                <a:schemeClr val="bg2"/>
              </a:solidFill>
            </a:endParaRPr>
          </a:p>
          <a:p>
            <a:pPr marL="285750" lvl="0" indent="-285750">
              <a:spcBef>
                <a:spcPts val="500"/>
              </a:spcBef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ea typeface="Century Gothic"/>
                <a:cs typeface="Century Gothic"/>
                <a:sym typeface="Century Gothic"/>
              </a:rPr>
              <a:t>установление усыновления, опеки или попечительства над детьми-сиротами и детьми, оставшимися без попечения родителей, заключение договора об осуществлении опеки или попечительства над такими детьми;</a:t>
            </a:r>
          </a:p>
          <a:p>
            <a:pPr marL="285750" lvl="0" indent="-285750">
              <a:spcBef>
                <a:spcPts val="500"/>
              </a:spcBef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ea typeface="Century Gothic"/>
                <a:cs typeface="Century Gothic"/>
                <a:sym typeface="Century Gothic"/>
              </a:rPr>
              <a:t>защита прав и законных интересов детей-сирот и детей, оставшихся без попечения родителей, лиц из их числа;</a:t>
            </a:r>
            <a:endParaRPr lang="ru-RU" sz="1600" dirty="0">
              <a:solidFill>
                <a:schemeClr val="bg2"/>
              </a:solidFill>
            </a:endParaRPr>
          </a:p>
          <a:p>
            <a:pPr marL="285750" lvl="0" indent="-285750">
              <a:spcBef>
                <a:spcPts val="500"/>
              </a:spcBef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ea typeface="Century Gothic"/>
                <a:cs typeface="Century Gothic"/>
                <a:sym typeface="Century Gothic"/>
              </a:rPr>
              <a:t>реабилитация граждан, пострадавших от политических репрессий;</a:t>
            </a:r>
            <a:endParaRPr lang="ru-RU" sz="1600" dirty="0">
              <a:solidFill>
                <a:schemeClr val="bg2"/>
              </a:solidFill>
            </a:endParaRPr>
          </a:p>
          <a:p>
            <a:pPr marL="285750" lvl="0" indent="-285750">
              <a:spcBef>
                <a:spcPts val="500"/>
              </a:spcBef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ea typeface="Century Gothic"/>
                <a:cs typeface="Century Gothic"/>
                <a:sym typeface="Century Gothic"/>
              </a:rPr>
              <a:t>ограничение дееспособности; </a:t>
            </a:r>
            <a:endParaRPr lang="ru-RU" sz="1600" dirty="0">
              <a:solidFill>
                <a:schemeClr val="bg2"/>
              </a:solidFill>
            </a:endParaRPr>
          </a:p>
          <a:p>
            <a:pPr marL="285750" lvl="0" indent="-285750">
              <a:spcBef>
                <a:spcPts val="500"/>
              </a:spcBef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ea typeface="Century Gothic"/>
                <a:cs typeface="Century Gothic"/>
                <a:sym typeface="Century Gothic"/>
              </a:rPr>
              <a:t>обжалование нарушений прав и свобод граждан при оказании психиатрической помощи;</a:t>
            </a:r>
            <a:endParaRPr lang="ru-RU" sz="1600" dirty="0">
              <a:solidFill>
                <a:schemeClr val="bg2"/>
              </a:solidFill>
            </a:endParaRPr>
          </a:p>
          <a:p>
            <a:pPr marL="285750" lvl="0" indent="-285750">
              <a:spcBef>
                <a:spcPts val="500"/>
              </a:spcBef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ea typeface="Century Gothic"/>
                <a:cs typeface="Century Gothic"/>
                <a:sym typeface="Century Gothic"/>
              </a:rPr>
              <a:t>медико-социальная экспертиза и реабилитация инвалидов;</a:t>
            </a:r>
            <a:endParaRPr lang="ru-RU" sz="1600" dirty="0">
              <a:solidFill>
                <a:schemeClr val="bg2"/>
              </a:solidFill>
            </a:endParaRPr>
          </a:p>
          <a:p>
            <a:pPr marL="285750" lvl="0" indent="-285750">
              <a:spcBef>
                <a:spcPts val="500"/>
              </a:spcBef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ea typeface="Century Gothic"/>
                <a:cs typeface="Century Gothic"/>
                <a:sym typeface="Century Gothic"/>
              </a:rPr>
              <a:t>обжалование во внесудебном порядке актов органов государственной власти, органов местного самоуправления и должностных лиц;</a:t>
            </a:r>
            <a:endParaRPr lang="ru-RU" sz="1600" dirty="0">
              <a:solidFill>
                <a:schemeClr val="bg2"/>
              </a:solidFill>
            </a:endParaRPr>
          </a:p>
          <a:p>
            <a:pPr marL="285750" lvl="0" indent="-285750">
              <a:spcBef>
                <a:spcPts val="500"/>
              </a:spcBef>
              <a:buClr>
                <a:schemeClr val="accent1"/>
              </a:buClr>
              <a:buSzPts val="1120"/>
              <a:buFont typeface="Noto Sans Symbols"/>
              <a:buChar char="⮚"/>
            </a:pPr>
            <a:r>
              <a:rPr lang="ru-RU" sz="1600" b="1" dirty="0">
                <a:solidFill>
                  <a:schemeClr val="bg2"/>
                </a:solidFill>
                <a:ea typeface="Century Gothic"/>
                <a:cs typeface="Century Gothic"/>
                <a:sym typeface="Century Gothic"/>
              </a:rPr>
              <a:t>восстановление имущественных, личных неимущественных прав, нарушенных в результате ЧС, возмещение причиненного ущерба.</a:t>
            </a:r>
            <a:endParaRPr lang="ru-RU" sz="1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70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0629" y="152124"/>
            <a:ext cx="117320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Государственные юридические бюро и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адвокаты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представляют в судах, государственных и муниципальных органах, организациях интересы граждан, имеющих право на получение бесплатной юридической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помощи,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если они являются:</a:t>
            </a:r>
            <a:endParaRPr lang="ru-RU" sz="20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4106" y="1249430"/>
            <a:ext cx="1178922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истцами 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ответчиками при рассмотрении судами дел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о:</a:t>
            </a:r>
          </a:p>
          <a:p>
            <a:pPr indent="457200" algn="just">
              <a:spcAft>
                <a:spcPts val="0"/>
              </a:spcAft>
            </a:pPr>
            <a:endParaRPr lang="ru-RU" b="1" dirty="0" smtClean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расторжении</a:t>
            </a:r>
            <a:r>
              <a:rPr lang="ru-RU" sz="16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признании недействительными сделок с недвижимым имуществом, о государственной регистрации прав на недвижимое имущество и сделок с ним и об отказе в государственной регистрации таких прав (в случае, если квартира, жилой дом или их части являются единственным жилым помещением гражданина и его семьи</a:t>
            </a:r>
            <a:r>
              <a:rPr lang="ru-RU" sz="16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</a:p>
          <a:p>
            <a:pPr algn="just">
              <a:spcAft>
                <a:spcPts val="0"/>
              </a:spcAft>
            </a:pPr>
            <a:endParaRPr lang="ru-RU" sz="1600" b="1" dirty="0" smtClean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признании </a:t>
            </a:r>
            <a:r>
              <a:rPr lang="ru-RU" sz="16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права на жилое помещение, предоставлении жилого помещения по договору социального найма, договору найма специализированного жилого помещения, предназначенного для проживания детей-сирот и детей, оставшихся без попечения родителей, в том числе принятых на воспитание в семьи, лиц из числа детей-сирот и детей, оставшихся без попечения родителей, расторжении и прекращении договора социального найма жилого помещения, выселении из жилого помещения (в случае, если квартира, жилой дом или их части являются единственным жилым помещением гражданина и его семьи), расторжение и прекращение договора найма специализированного жилого помещения, предназначенного для проживания детей-сирот и детей, оставшихся без попечения родителей, лиц из числа детей-сирот и детей, оставшихся без попечения родителей, выселение из указанного жилого </a:t>
            </a:r>
            <a:r>
              <a:rPr lang="ru-RU" sz="16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помещения.</a:t>
            </a:r>
          </a:p>
          <a:p>
            <a:pPr algn="just">
              <a:spcAft>
                <a:spcPts val="0"/>
              </a:spcAft>
            </a:pPr>
            <a:endParaRPr lang="ru-RU" sz="1600" b="1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признании </a:t>
            </a:r>
            <a:r>
              <a:rPr lang="ru-RU" sz="16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сохранении права собственности на земельный участок, права постоянного бессрочного пользования, а также пожизненного наследуемого владения земельным участком (в случае, если на спорном земельном участке или его части находятся жилой дом или его часть, являющиеся единственным жилым помещением гражданина и его семьи</a:t>
            </a:r>
            <a:r>
              <a:rPr lang="ru-RU" sz="16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ru-RU" sz="1600" b="1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263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7779" y="152124"/>
            <a:ext cx="117320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Государственные юридические бюро и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адвокаты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представляют в судах, государственных и муниципальных органах, организациях интересы граждан, имеющих право на получение бесплатной юридической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помощи,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если они являются:</a:t>
            </a:r>
            <a:endParaRPr lang="ru-RU" sz="20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50" y="1167787"/>
            <a:ext cx="11634107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истцами 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(заявителями) при рассмотрении судами дел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indent="457200" algn="just">
              <a:spcAft>
                <a:spcPts val="0"/>
              </a:spcAft>
            </a:pPr>
            <a:endParaRPr lang="ru-RU" b="1" dirty="0" smtClean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7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 </a:t>
            </a:r>
            <a:r>
              <a:rPr lang="ru-RU" sz="17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взыскании алиментов;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7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 </a:t>
            </a:r>
            <a:r>
              <a:rPr lang="ru-RU" sz="17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возмещении вреда, причиненного смертью кормильца, увечьем или иным повреждением здоровья, связанным с трудовой деятельностью или с чрезвычайной </a:t>
            </a:r>
            <a:r>
              <a:rPr lang="ru-RU" sz="17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ситуацией;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7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 </a:t>
            </a:r>
            <a:r>
              <a:rPr lang="ru-RU" sz="17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установлении усыновления, опеки или попечительства в отношении детей-сирот и детей, оставшихся без попечения родителей, о заключении договора об осуществлении опеки или попечительства над такими детьми;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7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 </a:t>
            </a:r>
            <a:r>
              <a:rPr lang="ru-RU" sz="17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обеспечении мер государственной поддержки детям-инвалидам, детям-сиротам, детям, оставшимся без попечения родителей, лицам из числа детей-сирот и детей, оставшихся без попечения родителей;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7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гражданами</a:t>
            </a:r>
            <a:r>
              <a:rPr lang="ru-RU" sz="17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в отношении которых судом рассматривается заявление о признании их недееспособными;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7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гражданами</a:t>
            </a:r>
            <a:r>
              <a:rPr lang="ru-RU" sz="17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пострадавшими от политических репрессий, - по вопросам, связанным с реабилитацией;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7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гражданами</a:t>
            </a:r>
            <a:r>
              <a:rPr lang="ru-RU" sz="17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в отношении которых судами рассматриваются дела о принудительной госпитализации в психиатрический стационар или продлении срока принудительной госпитализации в психиатрическом стационаре;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7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гражданами</a:t>
            </a:r>
            <a:r>
              <a:rPr lang="ru-RU" sz="17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пострадавшими от чрезвычайной ситуации, - по вопросам, связанным с восстановлением имущественных прав, личных неимущественных прав, нарушенных в результате чрезвычайной ситуации, возмещением ущерба, причиненного вследствие чрезвычайной 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32364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C888281-21B1-46B4-8069-819188F753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7" y="541087"/>
            <a:ext cx="11006355" cy="5700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Бесплатная юридическая помощь оказывается государственным юридическим бюро, адвокатом при предъявлении: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bg2"/>
                </a:solidFill>
                <a:latin typeface="Arial" panose="020B0604020202020204" pitchFamily="34" charset="0"/>
              </a:rPr>
              <a:t>1) паспорта или иных документов, удостоверяющих личность, место жительства и принадлежность к гражданству;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bg2"/>
                </a:solidFill>
                <a:latin typeface="Arial" panose="020B0604020202020204" pitchFamily="34" charset="0"/>
              </a:rPr>
              <a:t>2) документов, подтверждающих принадлежность гражданина к категориям граждан, имеющим право на получение бесплатной юридической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255797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76836" y="511728"/>
            <a:ext cx="11532568" cy="12667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>
                <a:solidFill>
                  <a:srgbClr val="C00000"/>
                </a:solidFill>
              </a:rPr>
              <a:t>Нормативные правовые акты, регулирующие 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</a:rPr>
              <a:t>порядок оказания бесплатной юридической помощи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endParaRPr lang="ru-RU" sz="2800" b="1" dirty="0">
              <a:solidFill>
                <a:srgbClr val="C00000"/>
              </a:solidFill>
            </a:endParaRPr>
          </a:p>
          <a:p>
            <a:pPr algn="ctr"/>
            <a:r>
              <a:rPr lang="ru-RU" sz="2800" b="1" dirty="0">
                <a:solidFill>
                  <a:srgbClr val="C00000"/>
                </a:solidFill>
              </a:rPr>
              <a:t>на территории Краснодарского края: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1F14D5F-4ED5-4FFB-A20A-60A56C8EBAC9}"/>
              </a:ext>
            </a:extLst>
          </p:cNvPr>
          <p:cNvSpPr txBox="1"/>
          <p:nvPr/>
        </p:nvSpPr>
        <p:spPr>
          <a:xfrm>
            <a:off x="604007" y="1961520"/>
            <a:ext cx="10846965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i="0" u="none" strike="noStrike" baseline="0" dirty="0">
                <a:solidFill>
                  <a:schemeClr val="bg2"/>
                </a:solidFill>
                <a:latin typeface="Arial" panose="020B0604020202020204" pitchFamily="34" charset="0"/>
              </a:rPr>
              <a:t>Федеральный закон от 21.11.2011 № 324-ФЗ</a:t>
            </a:r>
            <a:endParaRPr lang="ru-RU" sz="2400" b="1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r>
              <a:rPr lang="ru-RU" sz="2400" b="1" dirty="0">
                <a:solidFill>
                  <a:schemeClr val="bg2"/>
                </a:solidFill>
                <a:latin typeface="Arial" panose="020B0604020202020204" pitchFamily="34" charset="0"/>
              </a:rPr>
              <a:t>  «</a:t>
            </a:r>
            <a:r>
              <a:rPr lang="ru-RU" sz="2400" b="1" i="0" u="none" strike="noStrike" baseline="0" dirty="0">
                <a:solidFill>
                  <a:schemeClr val="bg2"/>
                </a:solidFill>
                <a:latin typeface="Arial" panose="020B0604020202020204" pitchFamily="34" charset="0"/>
              </a:rPr>
              <a:t>О бесплатной юридической помощи в Российской Федерации»;</a:t>
            </a:r>
          </a:p>
          <a:p>
            <a:pPr algn="just"/>
            <a:endParaRPr lang="ru-RU" sz="1400" b="1" i="0" u="none" strike="noStrike" baseline="0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i="0" u="none" strike="noStrike" baseline="0" dirty="0">
                <a:solidFill>
                  <a:schemeClr val="bg2"/>
                </a:solidFill>
                <a:latin typeface="Arial" panose="020B0604020202020204" pitchFamily="34" charset="0"/>
              </a:rPr>
              <a:t>Закон Краснодарского края от 23.04.2013 № 2697-КЗ                                 «О юридической помощи на территории Краснодарского края»;</a:t>
            </a:r>
          </a:p>
          <a:p>
            <a:pPr algn="just"/>
            <a:endParaRPr lang="ru-RU" sz="1400" b="1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i="0" u="none" strike="noStrike" baseline="0" dirty="0">
                <a:solidFill>
                  <a:schemeClr val="bg2"/>
                </a:solidFill>
                <a:latin typeface="Arial" panose="020B0604020202020204" pitchFamily="34" charset="0"/>
              </a:rPr>
              <a:t>постановление главы администрации (губернатора) Краснодарского края от 30.09.2013 № 1065 </a:t>
            </a:r>
            <a:r>
              <a:rPr lang="ru-RU" sz="2400" b="1" dirty="0">
                <a:solidFill>
                  <a:schemeClr val="bg2"/>
                </a:solidFill>
                <a:latin typeface="Arial" panose="020B0604020202020204" pitchFamily="34" charset="0"/>
              </a:rPr>
              <a:t>«</a:t>
            </a:r>
            <a:r>
              <a:rPr lang="ru-RU" sz="2400" b="1" i="0" u="none" strike="noStrike" baseline="0" dirty="0">
                <a:solidFill>
                  <a:schemeClr val="bg2"/>
                </a:solidFill>
                <a:latin typeface="Arial" panose="020B0604020202020204" pitchFamily="34" charset="0"/>
              </a:rPr>
              <a:t>О некоторых мерах по реализации Закона Краснодарского края от 23 апреля 2013 г. </a:t>
            </a:r>
            <a:r>
              <a:rPr lang="ru-RU" sz="2400" b="1" i="0" u="none" strike="noStrike" baseline="0" dirty="0" smtClean="0">
                <a:solidFill>
                  <a:schemeClr val="bg2"/>
                </a:solidFill>
                <a:latin typeface="Arial" panose="020B0604020202020204" pitchFamily="34" charset="0"/>
              </a:rPr>
              <a:t>                       № </a:t>
            </a:r>
            <a:r>
              <a:rPr lang="ru-RU" sz="2400" b="1" i="0" u="none" strike="noStrike" baseline="0" dirty="0">
                <a:solidFill>
                  <a:schemeClr val="bg2"/>
                </a:solidFill>
                <a:latin typeface="Arial" panose="020B0604020202020204" pitchFamily="34" charset="0"/>
              </a:rPr>
              <a:t>2697-КЗ «О юридической помощи на территории Краснодарского края».</a:t>
            </a:r>
          </a:p>
        </p:txBody>
      </p:sp>
    </p:spTree>
    <p:extLst>
      <p:ext uri="{BB962C8B-B14F-4D97-AF65-F5344CB8AC3E}">
        <p14:creationId xmlns:p14="http://schemas.microsoft.com/office/powerpoint/2010/main" val="208703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1">
            <a:extLst>
              <a:ext uri="{FF2B5EF4-FFF2-40B4-BE49-F238E27FC236}">
                <a16:creationId xmlns:a16="http://schemas.microsoft.com/office/drawing/2014/main" xmlns="" id="{D1752DBD-FC50-4764-A8A8-77CF90D9AF2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98145" y="780825"/>
            <a:ext cx="10608731" cy="49320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bg2"/>
                </a:solidFill>
                <a:latin typeface="Arial" panose="020B0604020202020204" pitchFamily="34" charset="0"/>
              </a:rPr>
              <a:t>- правовое консультирование в устной форме;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bg2"/>
                </a:solidFill>
                <a:latin typeface="Arial" panose="020B0604020202020204" pitchFamily="34" charset="0"/>
              </a:rPr>
              <a:t>- правовое консультирование в письменной форме;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bg2"/>
                </a:solidFill>
                <a:latin typeface="Arial" panose="020B0604020202020204" pitchFamily="34" charset="0"/>
              </a:rPr>
              <a:t>- составление заявлений, жалоб, ходатайств и других документов правового характера;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bg2"/>
                </a:solidFill>
                <a:latin typeface="Arial" panose="020B0604020202020204" pitchFamily="34" charset="0"/>
              </a:rPr>
              <a:t>- представление интересов гражданина в судах, государственных и муниципальных органах, организациях.</a:t>
            </a:r>
          </a:p>
          <a:p>
            <a:endParaRPr lang="ru-RU" sz="24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25EDE2DF-705B-4339-ADD6-11CBED8ED298}"/>
              </a:ext>
            </a:extLst>
          </p:cNvPr>
          <p:cNvSpPr txBox="1">
            <a:spLocks/>
          </p:cNvSpPr>
          <p:nvPr/>
        </p:nvSpPr>
        <p:spPr>
          <a:xfrm>
            <a:off x="117445" y="285875"/>
            <a:ext cx="11532568" cy="12667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>
                <a:solidFill>
                  <a:srgbClr val="C00000"/>
                </a:solidFill>
              </a:rPr>
              <a:t>Виды бесплатной юридической помощи: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11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1">
            <a:extLst>
              <a:ext uri="{FF2B5EF4-FFF2-40B4-BE49-F238E27FC236}">
                <a16:creationId xmlns:a16="http://schemas.microsoft.com/office/drawing/2014/main" xmlns="" id="{D1752DBD-FC50-4764-A8A8-77CF90D9AF2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91634" y="1770726"/>
            <a:ext cx="10608731" cy="41938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600" b="1" dirty="0">
                <a:solidFill>
                  <a:schemeClr val="bg2"/>
                </a:solidFill>
                <a:latin typeface="Arial" panose="020B0604020202020204" pitchFamily="34" charset="0"/>
              </a:rPr>
              <a:t>- администрация Краснодарского края и подведомственные ей учреждения;</a:t>
            </a:r>
          </a:p>
          <a:p>
            <a:pPr marL="0" indent="0" algn="just">
              <a:buNone/>
            </a:pPr>
            <a:r>
              <a:rPr lang="ru-RU" sz="2600" b="1" dirty="0">
                <a:solidFill>
                  <a:schemeClr val="bg2"/>
                </a:solidFill>
                <a:latin typeface="Arial" panose="020B0604020202020204" pitchFamily="34" charset="0"/>
              </a:rPr>
              <a:t>- органы исполнительной власти Краснодарского края и подведомственные им учреждения;</a:t>
            </a:r>
          </a:p>
          <a:p>
            <a:pPr marL="0" indent="0" algn="just">
              <a:buNone/>
            </a:pPr>
            <a:r>
              <a:rPr lang="ru-RU" sz="2600" b="1" dirty="0">
                <a:solidFill>
                  <a:schemeClr val="bg2"/>
                </a:solidFill>
                <a:latin typeface="Arial" panose="020B0604020202020204" pitchFamily="34" charset="0"/>
              </a:rPr>
              <a:t>- Территориальный фонд обязательного медицинского страхования Краснодарского края;</a:t>
            </a:r>
          </a:p>
          <a:p>
            <a:pPr marL="0" indent="0" algn="just">
              <a:buNone/>
            </a:pPr>
            <a:r>
              <a:rPr lang="ru-RU" sz="2600" b="1" dirty="0">
                <a:solidFill>
                  <a:schemeClr val="bg2"/>
                </a:solidFill>
                <a:latin typeface="Arial" panose="020B0604020202020204" pitchFamily="34" charset="0"/>
              </a:rPr>
              <a:t>-  государственное юридическое бюро Краснодарского края.</a:t>
            </a:r>
          </a:p>
          <a:p>
            <a:endParaRPr lang="ru-RU" sz="24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25EDE2DF-705B-4339-ADD6-11CBED8ED298}"/>
              </a:ext>
            </a:extLst>
          </p:cNvPr>
          <p:cNvSpPr txBox="1">
            <a:spLocks/>
          </p:cNvSpPr>
          <p:nvPr/>
        </p:nvSpPr>
        <p:spPr>
          <a:xfrm>
            <a:off x="0" y="722102"/>
            <a:ext cx="11532568" cy="12667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>
                <a:solidFill>
                  <a:srgbClr val="C00000"/>
                </a:solidFill>
              </a:rPr>
              <a:t>Участники государственной 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</a:rPr>
              <a:t>системы бесплатной юридической помощи 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</a:rPr>
              <a:t>на территории Краснодарского края:</a:t>
            </a:r>
          </a:p>
        </p:txBody>
      </p:sp>
    </p:spTree>
    <p:extLst>
      <p:ext uri="{BB962C8B-B14F-4D97-AF65-F5344CB8AC3E}">
        <p14:creationId xmlns:p14="http://schemas.microsoft.com/office/powerpoint/2010/main" val="413572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1">
            <a:extLst>
              <a:ext uri="{FF2B5EF4-FFF2-40B4-BE49-F238E27FC236}">
                <a16:creationId xmlns:a16="http://schemas.microsoft.com/office/drawing/2014/main" xmlns="" id="{D1752DBD-FC50-4764-A8A8-77CF90D9AF2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12108" y="1013619"/>
            <a:ext cx="10044676" cy="24153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sz="24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600" b="1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Данные участники оказывают </a:t>
            </a:r>
            <a:r>
              <a:rPr lang="ru-RU" sz="2200" b="1" i="1" dirty="0">
                <a:solidFill>
                  <a:schemeClr val="bg2"/>
                </a:solidFill>
                <a:latin typeface="Arial" panose="020B0604020202020204" pitchFamily="34" charset="0"/>
              </a:rPr>
              <a:t>бесплатную юридическую </a:t>
            </a:r>
            <a:r>
              <a:rPr lang="ru-RU" sz="22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помощь гражданам, имеющим право на такую помощь,</a:t>
            </a:r>
            <a:r>
              <a:rPr lang="ru-RU" sz="2200" b="1" i="1" dirty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ru-RU" sz="22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в </a:t>
            </a:r>
            <a:r>
              <a:rPr lang="ru-RU" sz="2200" b="1" i="1" dirty="0">
                <a:solidFill>
                  <a:schemeClr val="bg2"/>
                </a:solidFill>
                <a:latin typeface="Arial" panose="020B0604020202020204" pitchFamily="34" charset="0"/>
              </a:rPr>
              <a:t>виде </a:t>
            </a:r>
            <a:r>
              <a:rPr lang="ru-RU" sz="22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правового </a:t>
            </a:r>
            <a:r>
              <a:rPr lang="ru-RU" sz="2200" b="1" i="1" dirty="0">
                <a:solidFill>
                  <a:schemeClr val="bg2"/>
                </a:solidFill>
                <a:latin typeface="Arial" panose="020B0604020202020204" pitchFamily="34" charset="0"/>
              </a:rPr>
              <a:t>консультирования в устной и письменной </a:t>
            </a:r>
            <a:r>
              <a:rPr lang="ru-RU" sz="22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форме </a:t>
            </a:r>
            <a:r>
              <a:rPr lang="ru-RU" sz="2200" b="1" i="1" dirty="0">
                <a:solidFill>
                  <a:schemeClr val="bg2"/>
                </a:solidFill>
                <a:latin typeface="Arial" panose="020B0604020202020204" pitchFamily="34" charset="0"/>
              </a:rPr>
              <a:t>по вопросам, относящимся к их компетенции.</a:t>
            </a:r>
          </a:p>
          <a:p>
            <a:endParaRPr lang="ru-RU" sz="200" b="1" i="0" u="none" strike="noStrike" baseline="0" dirty="0">
              <a:latin typeface="Arial" panose="020B0604020202020204" pitchFamily="34" charset="0"/>
            </a:endParaRPr>
          </a:p>
          <a:p>
            <a:pPr algn="just"/>
            <a:endParaRPr lang="ru-RU" sz="2400" b="0" i="0" u="none" strike="noStrike" baseline="0" dirty="0">
              <a:latin typeface="Arial" panose="020B0604020202020204" pitchFamily="34" charset="0"/>
            </a:endParaRPr>
          </a:p>
          <a:p>
            <a:endParaRPr lang="ru-RU" sz="3200" b="1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25EDE2DF-705B-4339-ADD6-11CBED8ED298}"/>
              </a:ext>
            </a:extLst>
          </p:cNvPr>
          <p:cNvSpPr txBox="1">
            <a:spLocks/>
          </p:cNvSpPr>
          <p:nvPr/>
        </p:nvSpPr>
        <p:spPr>
          <a:xfrm>
            <a:off x="469783" y="260059"/>
            <a:ext cx="11532568" cy="10073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500" b="1" dirty="0">
                <a:solidFill>
                  <a:schemeClr val="accent6"/>
                </a:solidFill>
                <a:latin typeface="Arial" panose="020B0604020202020204" pitchFamily="34" charset="0"/>
              </a:rPr>
              <a:t>Оказание бесплатной юридической помощи органами исполнительной власти Краснодарского края и подведомственными им </a:t>
            </a:r>
            <a:r>
              <a:rPr lang="ru-RU" sz="2500" b="1" dirty="0" smtClean="0">
                <a:solidFill>
                  <a:schemeClr val="accent6"/>
                </a:solidFill>
                <a:latin typeface="Arial" panose="020B0604020202020204" pitchFamily="34" charset="0"/>
              </a:rPr>
              <a:t>учреждениями:</a:t>
            </a:r>
            <a:endParaRPr lang="ru-RU" sz="2500" b="1" dirty="0">
              <a:solidFill>
                <a:schemeClr val="accent6"/>
              </a:solidFill>
              <a:latin typeface="Arial" panose="020B0604020202020204" pitchFamily="34" charset="0"/>
            </a:endParaRPr>
          </a:p>
        </p:txBody>
      </p:sp>
      <p:sp>
        <p:nvSpPr>
          <p:cNvPr id="4" name="Объект 1">
            <a:extLst>
              <a:ext uri="{FF2B5EF4-FFF2-40B4-BE49-F238E27FC236}">
                <a16:creationId xmlns:a16="http://schemas.microsoft.com/office/drawing/2014/main" xmlns="" id="{0C275091-DFA0-C53A-B6AC-08576C8670EC}"/>
              </a:ext>
            </a:extLst>
          </p:cNvPr>
          <p:cNvSpPr txBox="1">
            <a:spLocks/>
          </p:cNvSpPr>
          <p:nvPr/>
        </p:nvSpPr>
        <p:spPr>
          <a:xfrm>
            <a:off x="1035216" y="2717982"/>
            <a:ext cx="10121568" cy="4140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panose="05040102010807070707" pitchFamily="18" charset="2"/>
              <a:buNone/>
            </a:pPr>
            <a:endParaRPr lang="ru-RU" sz="2400" dirty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endParaRPr lang="ru-RU" sz="2600" b="1" dirty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ru-RU" sz="2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Чтобы определить в какой орган исполнительной власти Краснодарского края следует обращаться по вопросу, требующему правового разрешения, Вы можете посетить сайт соответствующего органа и ознакомиться с его компетенцией.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endParaRPr lang="ru-RU" sz="2600" b="1" dirty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ru-RU" sz="2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Для этого с главной страницы официального сайта администрации Краснодарского края </a:t>
            </a:r>
            <a:r>
              <a:rPr lang="en-US" sz="2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https://admkrai.krasnodar.ru/</a:t>
            </a:r>
            <a:r>
              <a:rPr lang="ru-RU" sz="2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необходимо перейти в подраздел «Органы исполнительной власти</a:t>
            </a:r>
            <a:r>
              <a:rPr lang="ru-RU" sz="26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», </a:t>
            </a:r>
            <a:r>
              <a:rPr lang="ru-RU" sz="2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раздел «Власть», выбрав в представленном перечне интересующий орган исполнительной власти, и перейти на официальный сайт данного органа в раздел «Деятельность».</a:t>
            </a:r>
          </a:p>
          <a:p>
            <a:endParaRPr lang="ru-RU" sz="200" b="1" dirty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algn="just"/>
            <a:endParaRPr lang="ru-RU" sz="2400" dirty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endParaRPr lang="ru-RU" sz="3200" b="1" dirty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74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25EDE2DF-705B-4339-ADD6-11CBED8ED298}"/>
              </a:ext>
            </a:extLst>
          </p:cNvPr>
          <p:cNvSpPr txBox="1">
            <a:spLocks/>
          </p:cNvSpPr>
          <p:nvPr/>
        </p:nvSpPr>
        <p:spPr>
          <a:xfrm>
            <a:off x="469783" y="260059"/>
            <a:ext cx="11532568" cy="10073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500" b="1" dirty="0">
                <a:solidFill>
                  <a:schemeClr val="accent6"/>
                </a:solidFill>
                <a:latin typeface="Arial" panose="020B0604020202020204" pitchFamily="34" charset="0"/>
              </a:rPr>
              <a:t>Оказание бесплатной юридической помощи </a:t>
            </a:r>
          </a:p>
          <a:p>
            <a:pPr algn="ctr"/>
            <a:r>
              <a:rPr lang="ru-RU" sz="2500" b="1" dirty="0">
                <a:solidFill>
                  <a:schemeClr val="accent6"/>
                </a:solidFill>
                <a:latin typeface="Arial" panose="020B0604020202020204" pitchFamily="34" charset="0"/>
              </a:rPr>
              <a:t>ТФОМС Краснодарского края</a:t>
            </a:r>
          </a:p>
        </p:txBody>
      </p:sp>
      <p:pic>
        <p:nvPicPr>
          <p:cNvPr id="1026" name="Picture 2" descr="http://www.kubanoms.ru/img/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64" y="-408813"/>
            <a:ext cx="1583418" cy="2202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6364" y="1487515"/>
            <a:ext cx="1072914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ru-RU" sz="20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Территориальный фонд </a:t>
            </a:r>
            <a:r>
              <a:rPr lang="ru-RU" sz="2000" b="1" i="1" dirty="0">
                <a:solidFill>
                  <a:schemeClr val="bg2"/>
                </a:solidFill>
                <a:latin typeface="Arial" panose="020B0604020202020204" pitchFamily="34" charset="0"/>
              </a:rPr>
              <a:t>обязательного медицинского страхования Краснодарского края </a:t>
            </a:r>
            <a:r>
              <a:rPr lang="ru-RU" sz="20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оказывает </a:t>
            </a:r>
            <a:r>
              <a:rPr lang="ru-RU" sz="2000" b="1" i="1" dirty="0">
                <a:solidFill>
                  <a:schemeClr val="bg2"/>
                </a:solidFill>
                <a:latin typeface="Arial" panose="020B0604020202020204" pitchFamily="34" charset="0"/>
              </a:rPr>
              <a:t>бесплатную юридическую помощь в </a:t>
            </a:r>
            <a:r>
              <a:rPr lang="ru-RU" sz="20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виде правового консультирования </a:t>
            </a:r>
            <a:r>
              <a:rPr lang="ru-RU" sz="2000" b="1" i="1" dirty="0">
                <a:solidFill>
                  <a:schemeClr val="bg2"/>
                </a:solidFill>
                <a:latin typeface="Arial" panose="020B0604020202020204" pitchFamily="34" charset="0"/>
              </a:rPr>
              <a:t>в устной и письменной </a:t>
            </a:r>
            <a:r>
              <a:rPr lang="ru-RU" sz="20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форме </a:t>
            </a:r>
            <a:r>
              <a:rPr lang="ru-RU" sz="2000" b="1" i="1" dirty="0">
                <a:solidFill>
                  <a:schemeClr val="bg2"/>
                </a:solidFill>
                <a:latin typeface="Arial" panose="020B0604020202020204" pitchFamily="34" charset="0"/>
              </a:rPr>
              <a:t>по </a:t>
            </a:r>
            <a:r>
              <a:rPr lang="ru-RU" sz="2000" b="1" i="1" dirty="0" smtClean="0">
                <a:solidFill>
                  <a:schemeClr val="bg2"/>
                </a:solidFill>
                <a:latin typeface="Arial" panose="020B0604020202020204" pitchFamily="34" charset="0"/>
              </a:rPr>
              <a:t>вопросам:</a:t>
            </a:r>
            <a:endParaRPr lang="ru-RU" sz="2000" i="1" dirty="0">
              <a:solidFill>
                <a:schemeClr val="bg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8005" y="2803796"/>
            <a:ext cx="5400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бесплатного </a:t>
            </a:r>
            <a:r>
              <a:rPr lang="ru-RU" b="1" dirty="0">
                <a:solidFill>
                  <a:srgbClr val="13527D"/>
                </a:solidFill>
                <a:latin typeface="Arial" panose="020B0604020202020204" pitchFamily="34" charset="0"/>
              </a:rPr>
              <a:t>оказания медицинской </a:t>
            </a:r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помощи;</a:t>
            </a:r>
            <a:endParaRPr lang="ru-RU" b="1" i="0" dirty="0">
              <a:solidFill>
                <a:srgbClr val="13527D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8005" y="3247400"/>
            <a:ext cx="5994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оказания </a:t>
            </a:r>
            <a:r>
              <a:rPr lang="ru-RU" b="1" dirty="0">
                <a:solidFill>
                  <a:srgbClr val="13527D"/>
                </a:solidFill>
                <a:latin typeface="Arial" panose="020B0604020202020204" pitchFamily="34" charset="0"/>
              </a:rPr>
              <a:t>медицинской </a:t>
            </a:r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помощи военнослужащим;</a:t>
            </a:r>
            <a:endParaRPr lang="ru-RU" b="1" i="0" dirty="0">
              <a:solidFill>
                <a:srgbClr val="13527D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8004" y="3719230"/>
            <a:ext cx="10154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13527D"/>
                </a:solidFill>
                <a:latin typeface="Arial" panose="020B0604020202020204" pitchFamily="34" charset="0"/>
              </a:rPr>
              <a:t>п</a:t>
            </a:r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редоставления сведений о медицинских организациях, </a:t>
            </a:r>
            <a:r>
              <a:rPr lang="ru-RU" b="1" dirty="0">
                <a:solidFill>
                  <a:srgbClr val="13527D"/>
                </a:solidFill>
                <a:latin typeface="Arial" panose="020B0604020202020204" pitchFamily="34" charset="0"/>
              </a:rPr>
              <a:t>осуществляющих деятельность в сфере ОМС на территории Краснодарского </a:t>
            </a:r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края;</a:t>
            </a:r>
            <a:endParaRPr lang="ru-RU" b="1" i="0" dirty="0">
              <a:solidFill>
                <a:srgbClr val="13527D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8004" y="4558439"/>
            <a:ext cx="79800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3527D"/>
                </a:solidFill>
                <a:latin typeface="Arial" panose="020B0604020202020204" pitchFamily="34" charset="0"/>
              </a:rPr>
              <a:t>п</a:t>
            </a:r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редоставления сведений о страховых медицинских организациях;</a:t>
            </a:r>
            <a:endParaRPr lang="ru-RU" b="1" i="0" dirty="0">
              <a:solidFill>
                <a:srgbClr val="13527D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8004" y="5119017"/>
            <a:ext cx="10674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прохождения профилактических медицинских осмотров и диспансеризации;</a:t>
            </a:r>
            <a:endParaRPr lang="ru-RU" b="1" i="0" dirty="0">
              <a:solidFill>
                <a:srgbClr val="13527D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6588" y="5565680"/>
            <a:ext cx="1007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13527D"/>
                </a:solidFill>
                <a:latin typeface="Arial" panose="020B0604020202020204" pitchFamily="34" charset="0"/>
              </a:rPr>
              <a:t>п</a:t>
            </a:r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редоставления информации </a:t>
            </a:r>
            <a:r>
              <a:rPr lang="ru-RU" b="1" dirty="0">
                <a:solidFill>
                  <a:srgbClr val="13527D"/>
                </a:solidFill>
                <a:latin typeface="Arial" panose="020B0604020202020204" pitchFamily="34" charset="0"/>
              </a:rPr>
              <a:t>о порядке обязательного медицинского страхования </a:t>
            </a:r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иностранных граждан;</a:t>
            </a:r>
            <a:endParaRPr lang="ru-RU" b="1" i="0" dirty="0">
              <a:solidFill>
                <a:srgbClr val="13527D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6587" y="6240173"/>
            <a:ext cx="103456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предоставления информации о </a:t>
            </a:r>
            <a:r>
              <a:rPr lang="ru-RU" b="1" dirty="0">
                <a:solidFill>
                  <a:srgbClr val="13527D"/>
                </a:solidFill>
                <a:latin typeface="Arial" panose="020B0604020202020204" pitchFamily="34" charset="0"/>
              </a:rPr>
              <a:t>выборе СМО и о получении полиса </a:t>
            </a:r>
            <a:r>
              <a:rPr lang="ru-RU" b="1" dirty="0" smtClean="0">
                <a:solidFill>
                  <a:srgbClr val="13527D"/>
                </a:solidFill>
                <a:latin typeface="Arial" panose="020B0604020202020204" pitchFamily="34" charset="0"/>
              </a:rPr>
              <a:t>ОМС.</a:t>
            </a:r>
            <a:endParaRPr lang="ru-RU" b="1" i="0" dirty="0">
              <a:solidFill>
                <a:srgbClr val="13527D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9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25EDE2DF-705B-4339-ADD6-11CBED8ED298}"/>
              </a:ext>
            </a:extLst>
          </p:cNvPr>
          <p:cNvSpPr txBox="1">
            <a:spLocks/>
          </p:cNvSpPr>
          <p:nvPr/>
        </p:nvSpPr>
        <p:spPr>
          <a:xfrm>
            <a:off x="469783" y="260059"/>
            <a:ext cx="11532568" cy="10073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500" b="1" dirty="0">
                <a:solidFill>
                  <a:schemeClr val="accent6"/>
                </a:solidFill>
                <a:latin typeface="Arial" panose="020B0604020202020204" pitchFamily="34" charset="0"/>
              </a:rPr>
              <a:t>Оказание бесплатной юридической помощи </a:t>
            </a:r>
          </a:p>
          <a:p>
            <a:pPr algn="ctr"/>
            <a:r>
              <a:rPr lang="ru-RU" sz="2500" b="1" dirty="0">
                <a:solidFill>
                  <a:schemeClr val="accent6"/>
                </a:solidFill>
                <a:latin typeface="Arial" panose="020B0604020202020204" pitchFamily="34" charset="0"/>
              </a:rPr>
              <a:t>ТФОМС Краснодарского края</a:t>
            </a:r>
          </a:p>
        </p:txBody>
      </p:sp>
      <p:pic>
        <p:nvPicPr>
          <p:cNvPr id="6" name="Picture 2" descr="http://www.kubanoms.ru/img/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76" y="-117572"/>
            <a:ext cx="1583418" cy="2202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69783" y="1963032"/>
            <a:ext cx="115325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Для решения вопроса, требующего </a:t>
            </a:r>
            <a:r>
              <a:rPr lang="ru-RU" sz="2000" b="1" dirty="0">
                <a:solidFill>
                  <a:schemeClr val="bg2"/>
                </a:solidFill>
                <a:latin typeface="Arial" panose="020B0604020202020204" pitchFamily="34" charset="0"/>
              </a:rPr>
              <a:t>правового </a:t>
            </a:r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разрешения территориальным фондом обязательного медицинского страхования Краснодарского края, </a:t>
            </a:r>
            <a:r>
              <a:rPr lang="ru-RU" sz="2000" b="1" dirty="0">
                <a:solidFill>
                  <a:schemeClr val="bg2"/>
                </a:solidFill>
                <a:latin typeface="Arial" panose="020B0604020202020204" pitchFamily="34" charset="0"/>
              </a:rPr>
              <a:t>Вы </a:t>
            </a:r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можете:</a:t>
            </a:r>
          </a:p>
          <a:p>
            <a:endParaRPr lang="ru-RU" sz="2000" b="1" dirty="0" smtClean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1) </a:t>
            </a:r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посетить сайт </a:t>
            </a:r>
            <a:r>
              <a:rPr lang="en-US" sz="2000" b="1" dirty="0">
                <a:solidFill>
                  <a:schemeClr val="bg2"/>
                </a:solidFill>
                <a:latin typeface="Arial" panose="020B0604020202020204" pitchFamily="34" charset="0"/>
              </a:rPr>
              <a:t>http://</a:t>
            </a:r>
            <a:r>
              <a:rPr lang="en-US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www.kubanoms.ru</a:t>
            </a:r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;</a:t>
            </a:r>
          </a:p>
          <a:p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- выбрать раздел «Виртуальная приемная»;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следовать инструкции по направлению обращения,  заполнив необходимые графы, направить своё обращение;</a:t>
            </a:r>
          </a:p>
          <a:p>
            <a:pPr marL="285750" indent="-285750">
              <a:buFontTx/>
              <a:buChar char="-"/>
            </a:pPr>
            <a:endParaRPr lang="ru-RU" sz="2000" b="1" dirty="0" smtClean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2)  </a:t>
            </a:r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позвонить по номеру </a:t>
            </a:r>
            <a:r>
              <a:rPr lang="ru-RU" sz="2000" b="1" dirty="0" smtClean="0">
                <a:solidFill>
                  <a:schemeClr val="bg2"/>
                </a:solidFill>
              </a:rPr>
              <a:t>Контакт-центра: 8-800-200-60-50;</a:t>
            </a:r>
          </a:p>
          <a:p>
            <a:endParaRPr lang="ru-RU" sz="2000" b="1" dirty="0" smtClean="0">
              <a:solidFill>
                <a:schemeClr val="bg2"/>
              </a:solidFill>
            </a:endParaRPr>
          </a:p>
          <a:p>
            <a:r>
              <a:rPr lang="ru-RU" sz="2000" b="1" dirty="0" smtClean="0">
                <a:solidFill>
                  <a:schemeClr val="bg2"/>
                </a:solidFill>
              </a:rPr>
              <a:t>3) </a:t>
            </a:r>
            <a:r>
              <a:rPr lang="ru-RU" sz="2000" b="1" dirty="0" smtClean="0">
                <a:solidFill>
                  <a:schemeClr val="bg2"/>
                </a:solidFill>
              </a:rPr>
              <a:t>направить свое обращение по почтовому адресу: </a:t>
            </a:r>
            <a:r>
              <a:rPr lang="ru-RU" sz="2000" b="1" dirty="0">
                <a:solidFill>
                  <a:schemeClr val="bg2"/>
                </a:solidFill>
              </a:rPr>
              <a:t>350020, г. Краснодар</a:t>
            </a:r>
            <a:r>
              <a:rPr lang="ru-RU" sz="2000" b="1" dirty="0" smtClean="0">
                <a:solidFill>
                  <a:schemeClr val="bg2"/>
                </a:solidFill>
              </a:rPr>
              <a:t>,                                     </a:t>
            </a:r>
            <a:r>
              <a:rPr lang="ru-RU" sz="2000" b="1" dirty="0">
                <a:solidFill>
                  <a:schemeClr val="bg2"/>
                </a:solidFill>
              </a:rPr>
              <a:t>ул. Красная, </a:t>
            </a:r>
            <a:r>
              <a:rPr lang="ru-RU" sz="2000" b="1" dirty="0" smtClean="0">
                <a:solidFill>
                  <a:schemeClr val="bg2"/>
                </a:solidFill>
              </a:rPr>
              <a:t>178;</a:t>
            </a:r>
          </a:p>
          <a:p>
            <a:endParaRPr lang="ru-RU" sz="2000" b="1" dirty="0" smtClean="0">
              <a:solidFill>
                <a:schemeClr val="bg2"/>
              </a:solidFill>
            </a:endParaRPr>
          </a:p>
          <a:p>
            <a:r>
              <a:rPr lang="ru-RU" sz="2000" b="1" dirty="0" smtClean="0">
                <a:solidFill>
                  <a:schemeClr val="bg2"/>
                </a:solidFill>
              </a:rPr>
              <a:t>4) </a:t>
            </a:r>
            <a:r>
              <a:rPr lang="ru-RU" sz="2000" b="1" dirty="0" smtClean="0">
                <a:solidFill>
                  <a:schemeClr val="bg2"/>
                </a:solidFill>
              </a:rPr>
              <a:t>направить </a:t>
            </a:r>
            <a:r>
              <a:rPr lang="ru-RU" sz="2000" b="1" dirty="0">
                <a:solidFill>
                  <a:schemeClr val="bg2"/>
                </a:solidFill>
              </a:rPr>
              <a:t>свое обращение по </a:t>
            </a:r>
            <a:r>
              <a:rPr lang="ru-RU" sz="2000" b="1" dirty="0" smtClean="0">
                <a:solidFill>
                  <a:schemeClr val="bg2"/>
                </a:solidFill>
              </a:rPr>
              <a:t>электронному адресу</a:t>
            </a:r>
            <a:r>
              <a:rPr lang="ru-RU" sz="2000" b="1" dirty="0">
                <a:solidFill>
                  <a:schemeClr val="bg2"/>
                </a:solidFill>
              </a:rPr>
              <a:t>: </a:t>
            </a:r>
            <a:r>
              <a:rPr lang="en-US" sz="2000" b="1" dirty="0" smtClean="0">
                <a:solidFill>
                  <a:schemeClr val="bg2"/>
                </a:solidFill>
              </a:rPr>
              <a:t>tfomskk@kubanoms.ru</a:t>
            </a:r>
            <a:r>
              <a:rPr lang="ru-RU" sz="2000" b="1" dirty="0" smtClean="0">
                <a:solidFill>
                  <a:schemeClr val="bg2"/>
                </a:solidFill>
              </a:rPr>
              <a:t>.</a:t>
            </a:r>
            <a:endParaRPr lang="ru-RU" sz="2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669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25EDE2DF-705B-4339-ADD6-11CBED8ED298}"/>
              </a:ext>
            </a:extLst>
          </p:cNvPr>
          <p:cNvSpPr txBox="1">
            <a:spLocks/>
          </p:cNvSpPr>
          <p:nvPr/>
        </p:nvSpPr>
        <p:spPr>
          <a:xfrm>
            <a:off x="469783" y="260059"/>
            <a:ext cx="11532568" cy="10073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500" b="1" dirty="0">
                <a:solidFill>
                  <a:schemeClr val="accent6"/>
                </a:solidFill>
                <a:latin typeface="Arial" panose="020B0604020202020204" pitchFamily="34" charset="0"/>
              </a:rPr>
              <a:t>Оказание бесплатной юридической помощи </a:t>
            </a:r>
          </a:p>
          <a:p>
            <a:pPr algn="ctr"/>
            <a:r>
              <a:rPr lang="ru-RU" sz="2500" b="1" dirty="0">
                <a:solidFill>
                  <a:schemeClr val="accent6"/>
                </a:solidFill>
                <a:latin typeface="Arial" panose="020B0604020202020204" pitchFamily="34" charset="0"/>
              </a:rPr>
              <a:t>нотариусами Краснодарского края</a:t>
            </a:r>
          </a:p>
        </p:txBody>
      </p:sp>
      <p:pic>
        <p:nvPicPr>
          <p:cNvPr id="2050" name="Picture 2" descr="https://23.notariat.ru/media/logopluginmodel/92/b1/92b1ee68ff23439da396d8882a5e44c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83" y="1511440"/>
            <a:ext cx="1732643" cy="1732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29217" y="1511440"/>
            <a:ext cx="87636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Нотариусы в рамках государственной системы бесплатной юридической помощи оказывают бесплатную юридическую помощь гражданам, обратившимся за совершением нотариальных действий, исходя из своих полномочий путем консультирования по вопросам совершения нотариальных действий в порядке, установленном законодательством Российской Федерации о нотариате.</a:t>
            </a:r>
            <a:endParaRPr lang="ru-RU" b="1" dirty="0">
              <a:solidFill>
                <a:schemeClr val="bg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385" y="3509820"/>
            <a:ext cx="117693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</a:rPr>
              <a:t>Для решения вопроса, требующего правового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разрешения нотариусами Краснодарского края, 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</a:rPr>
              <a:t>Вы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можете:</a:t>
            </a:r>
          </a:p>
          <a:p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1) 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</a:rPr>
              <a:t>посетить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сайт </a:t>
            </a:r>
            <a:r>
              <a:rPr lang="en-US" b="1" dirty="0">
                <a:solidFill>
                  <a:schemeClr val="bg2"/>
                </a:solidFill>
                <a:latin typeface="Arial" panose="020B0604020202020204" pitchFamily="34" charset="0"/>
              </a:rPr>
              <a:t>https://23.notariat.ru/ru-ru/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выбрать 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</a:rPr>
              <a:t>раздел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«Юридическая помощь»;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</a:rPr>
              <a:t>в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ыбрать подраздел «Вопрос-ответ»;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выбрать вкладку «Задать свой вопрос»;</a:t>
            </a:r>
            <a:endParaRPr lang="ru-RU" b="1" dirty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</a:rPr>
              <a:t>следовать инструкции по направлению обращения,  заполнив необходимые графы, направить своё обращение;</a:t>
            </a:r>
          </a:p>
          <a:p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2)  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</a:rPr>
              <a:t>позвонить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на линию правовой помощи Федеральной нотариальной палаты 8-800-234-34-17</a:t>
            </a:r>
            <a:r>
              <a:rPr lang="ru-RU" b="1" dirty="0" smtClean="0">
                <a:solidFill>
                  <a:schemeClr val="bg2"/>
                </a:solidFill>
              </a:rPr>
              <a:t>;</a:t>
            </a:r>
            <a:endParaRPr lang="ru-RU" b="1" dirty="0">
              <a:solidFill>
                <a:schemeClr val="bg2"/>
              </a:solidFill>
            </a:endParaRPr>
          </a:p>
          <a:p>
            <a:r>
              <a:rPr lang="ru-RU" b="1" dirty="0" smtClean="0">
                <a:solidFill>
                  <a:schemeClr val="bg2"/>
                </a:solidFill>
              </a:rPr>
              <a:t>3) </a:t>
            </a:r>
            <a:r>
              <a:rPr lang="ru-RU" b="1" dirty="0">
                <a:solidFill>
                  <a:schemeClr val="bg2"/>
                </a:solidFill>
              </a:rPr>
              <a:t>направить свое обращение по электронному адресу: </a:t>
            </a:r>
            <a:r>
              <a:rPr lang="en-US" b="1" dirty="0" smtClean="0">
                <a:solidFill>
                  <a:schemeClr val="bg2"/>
                </a:solidFill>
              </a:rPr>
              <a:t>info@notariat.kuban.ru</a:t>
            </a:r>
            <a:r>
              <a:rPr lang="ru-RU" b="1" dirty="0" smtClean="0">
                <a:solidFill>
                  <a:schemeClr val="bg2"/>
                </a:solidFill>
              </a:rPr>
              <a:t>.</a:t>
            </a:r>
            <a:endParaRPr lang="ru-RU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660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25EDE2DF-705B-4339-ADD6-11CBED8ED298}"/>
              </a:ext>
            </a:extLst>
          </p:cNvPr>
          <p:cNvSpPr txBox="1">
            <a:spLocks/>
          </p:cNvSpPr>
          <p:nvPr/>
        </p:nvSpPr>
        <p:spPr>
          <a:xfrm>
            <a:off x="469783" y="260059"/>
            <a:ext cx="11532568" cy="10073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500" b="1" dirty="0">
                <a:solidFill>
                  <a:schemeClr val="accent6"/>
                </a:solidFill>
                <a:latin typeface="Arial" panose="020B0604020202020204" pitchFamily="34" charset="0"/>
              </a:rPr>
              <a:t>Оказание бесплатной юридической помощи </a:t>
            </a:r>
          </a:p>
          <a:p>
            <a:pPr algn="ctr"/>
            <a:r>
              <a:rPr lang="ru-RU" sz="2500" b="1" dirty="0">
                <a:solidFill>
                  <a:schemeClr val="accent6"/>
                </a:solidFill>
                <a:latin typeface="Arial" panose="020B0604020202020204" pitchFamily="34" charset="0"/>
              </a:rPr>
              <a:t>адвокатами Краснодарского края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36764" y="1380679"/>
            <a:ext cx="11658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Адвокатами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являющимися участниками государственной системы бесплатной юридической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помощи, осуществляется деятельность по оказанию 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бесплатной юридической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помощи на основании соглашения, заключенного между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администрацией Краснодарского края и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адвокатской 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палатой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Краснодарского края. </a:t>
            </a:r>
            <a:endParaRPr lang="ru-RU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oogle Shape;836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36764" y="57423"/>
            <a:ext cx="1693753" cy="14538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36764" y="3065016"/>
            <a:ext cx="11775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адвокатов, участвующих в деятельности государственной системы бесплатной юридической помощи на территории Краснодарского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края, 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график приема ими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                                 размещен на официальном сайте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администрации Краснодарского 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края </a:t>
            </a:r>
            <a:endParaRPr lang="ru-RU" b="1" dirty="0" smtClean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https://admkrai.krasnodar.ru/content/2676/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763" y="4655637"/>
            <a:ext cx="115034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</a:rPr>
              <a:t>Для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обращения в адвокатскую палату Краснодарского края, </a:t>
            </a:r>
            <a:r>
              <a:rPr lang="ru-RU" b="1" dirty="0">
                <a:solidFill>
                  <a:schemeClr val="bg2"/>
                </a:solidFill>
                <a:latin typeface="Arial" panose="020B0604020202020204" pitchFamily="34" charset="0"/>
              </a:rPr>
              <a:t>Вы 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можете:</a:t>
            </a:r>
          </a:p>
          <a:p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1</a:t>
            </a: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</a:rPr>
              <a:t>) </a:t>
            </a:r>
            <a:r>
              <a:rPr lang="ru-RU" b="1" dirty="0" smtClean="0">
                <a:solidFill>
                  <a:schemeClr val="bg2"/>
                </a:solidFill>
              </a:rPr>
              <a:t>направить </a:t>
            </a:r>
            <a:r>
              <a:rPr lang="ru-RU" b="1" dirty="0">
                <a:solidFill>
                  <a:schemeClr val="bg2"/>
                </a:solidFill>
              </a:rPr>
              <a:t>свое обращение по электронному адресу</a:t>
            </a:r>
            <a:r>
              <a:rPr lang="ru-RU" b="1" dirty="0" smtClean="0">
                <a:solidFill>
                  <a:schemeClr val="bg2"/>
                </a:solidFill>
              </a:rPr>
              <a:t>:</a:t>
            </a:r>
            <a:r>
              <a:rPr lang="en-US" b="1" dirty="0">
                <a:solidFill>
                  <a:schemeClr val="bg2"/>
                </a:solidFill>
              </a:rPr>
              <a:t> </a:t>
            </a:r>
            <a:r>
              <a:rPr lang="en-US" b="1" dirty="0" smtClean="0">
                <a:solidFill>
                  <a:schemeClr val="bg2"/>
                </a:solidFill>
              </a:rPr>
              <a:t>mail@apkk.ru</a:t>
            </a:r>
            <a:r>
              <a:rPr lang="ru-RU" b="1" dirty="0" smtClean="0">
                <a:solidFill>
                  <a:schemeClr val="bg2"/>
                </a:solidFill>
              </a:rPr>
              <a:t>;</a:t>
            </a:r>
          </a:p>
          <a:p>
            <a:r>
              <a:rPr lang="ru-RU" b="1" dirty="0" smtClean="0">
                <a:solidFill>
                  <a:schemeClr val="bg2"/>
                </a:solidFill>
              </a:rPr>
              <a:t>2</a:t>
            </a:r>
            <a:r>
              <a:rPr lang="ru-RU" b="1" dirty="0" smtClean="0">
                <a:solidFill>
                  <a:schemeClr val="bg2"/>
                </a:solidFill>
              </a:rPr>
              <a:t>) </a:t>
            </a:r>
            <a:r>
              <a:rPr lang="ru-RU" b="1" dirty="0">
                <a:solidFill>
                  <a:schemeClr val="bg2"/>
                </a:solidFill>
              </a:rPr>
              <a:t>направить свое обращение по почтовому адресу: 350063, г. Краснодар, ул. Кубанская Набережная </a:t>
            </a:r>
            <a:r>
              <a:rPr lang="ru-RU" b="1" dirty="0" smtClean="0">
                <a:solidFill>
                  <a:schemeClr val="bg2"/>
                </a:solidFill>
              </a:rPr>
              <a:t>31/1;</a:t>
            </a:r>
          </a:p>
          <a:p>
            <a:r>
              <a:rPr lang="ru-RU" b="1" dirty="0" smtClean="0">
                <a:solidFill>
                  <a:schemeClr val="bg2"/>
                </a:solidFill>
              </a:rPr>
              <a:t>3) позвонить </a:t>
            </a:r>
            <a:r>
              <a:rPr lang="ru-RU" b="1" dirty="0" smtClean="0">
                <a:solidFill>
                  <a:schemeClr val="bg2"/>
                </a:solidFill>
              </a:rPr>
              <a:t>по телефону </a:t>
            </a:r>
            <a:r>
              <a:rPr lang="ru-RU" b="1" dirty="0">
                <a:solidFill>
                  <a:schemeClr val="bg2"/>
                </a:solidFill>
              </a:rPr>
              <a:t>+7 (861) 276-46-20 </a:t>
            </a:r>
          </a:p>
        </p:txBody>
      </p:sp>
    </p:spTree>
    <p:extLst>
      <p:ext uri="{BB962C8B-B14F-4D97-AF65-F5344CB8AC3E}">
        <p14:creationId xmlns:p14="http://schemas.microsoft.com/office/powerpoint/2010/main" val="22900389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6737</TotalTime>
  <Words>2276</Words>
  <Application>Microsoft Office PowerPoint</Application>
  <PresentationFormat>Широкоэкранный</PresentationFormat>
  <Paragraphs>202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Century Gothic</vt:lpstr>
      <vt:lpstr>Noto Sans Symbols</vt:lpstr>
      <vt:lpstr>Times New Roman</vt:lpstr>
      <vt:lpstr>Trebuchet MS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Правовой квест  «Сила ПрАвА»</dc:title>
  <dc:creator>User</dc:creator>
  <cp:lastModifiedBy>Сапронова Мария Михайловна</cp:lastModifiedBy>
  <cp:revision>338</cp:revision>
  <cp:lastPrinted>2022-06-10T13:56:46Z</cp:lastPrinted>
  <dcterms:created xsi:type="dcterms:W3CDTF">2019-08-07T05:29:13Z</dcterms:created>
  <dcterms:modified xsi:type="dcterms:W3CDTF">2022-07-01T07:36:00Z</dcterms:modified>
</cp:coreProperties>
</file>